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4714" r:id="rId2"/>
    <p:sldId id="4715" r:id="rId3"/>
    <p:sldId id="396" r:id="rId4"/>
    <p:sldId id="4717" r:id="rId5"/>
    <p:sldId id="44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8155" autoAdjust="0"/>
  </p:normalViewPr>
  <p:slideViewPr>
    <p:cSldViewPr snapToGrid="0">
      <p:cViewPr varScale="1">
        <p:scale>
          <a:sx n="94" d="100"/>
          <a:sy n="94" d="100"/>
        </p:scale>
        <p:origin x="4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n Scoggins" userId="297c0df6-7a58-4343-8d50-27c406ebb44f" providerId="ADAL" clId="{29A14933-13F8-4BB0-9336-4BFD5F863C0B}"/>
    <pc:docChg chg="custSel modSld">
      <pc:chgData name="Len Scoggins" userId="297c0df6-7a58-4343-8d50-27c406ebb44f" providerId="ADAL" clId="{29A14933-13F8-4BB0-9336-4BFD5F863C0B}" dt="2025-07-28T01:28:01.825" v="16" actId="1440"/>
      <pc:docMkLst>
        <pc:docMk/>
      </pc:docMkLst>
      <pc:sldChg chg="addSp delSp modSp mod">
        <pc:chgData name="Len Scoggins" userId="297c0df6-7a58-4343-8d50-27c406ebb44f" providerId="ADAL" clId="{29A14933-13F8-4BB0-9336-4BFD5F863C0B}" dt="2025-07-28T01:28:01.825" v="16" actId="1440"/>
        <pc:sldMkLst>
          <pc:docMk/>
          <pc:sldMk cId="2930777918" sldId="4714"/>
        </pc:sldMkLst>
        <pc:spChg chg="mod">
          <ac:chgData name="Len Scoggins" userId="297c0df6-7a58-4343-8d50-27c406ebb44f" providerId="ADAL" clId="{29A14933-13F8-4BB0-9336-4BFD5F863C0B}" dt="2025-07-28T01:24:40.637" v="3" actId="1076"/>
          <ac:spMkLst>
            <pc:docMk/>
            <pc:sldMk cId="2930777918" sldId="4714"/>
            <ac:spMk id="20" creationId="{9C6100E9-987C-4EF3-BDF7-9FF92775528D}"/>
          </ac:spMkLst>
        </pc:spChg>
        <pc:picChg chg="del">
          <ac:chgData name="Len Scoggins" userId="297c0df6-7a58-4343-8d50-27c406ebb44f" providerId="ADAL" clId="{29A14933-13F8-4BB0-9336-4BFD5F863C0B}" dt="2025-07-28T01:24:33.354" v="1" actId="478"/>
          <ac:picMkLst>
            <pc:docMk/>
            <pc:sldMk cId="2930777918" sldId="4714"/>
            <ac:picMk id="4" creationId="{C2CD979C-F57C-D183-B836-650BC2E57358}"/>
          </ac:picMkLst>
        </pc:picChg>
        <pc:picChg chg="add mod">
          <ac:chgData name="Len Scoggins" userId="297c0df6-7a58-4343-8d50-27c406ebb44f" providerId="ADAL" clId="{29A14933-13F8-4BB0-9336-4BFD5F863C0B}" dt="2025-07-28T01:26:00.149" v="6" actId="1076"/>
          <ac:picMkLst>
            <pc:docMk/>
            <pc:sldMk cId="2930777918" sldId="4714"/>
            <ac:picMk id="5" creationId="{40C706E6-59C2-12A5-FC3F-E8C9694B8F0E}"/>
          </ac:picMkLst>
        </pc:picChg>
        <pc:picChg chg="del">
          <ac:chgData name="Len Scoggins" userId="297c0df6-7a58-4343-8d50-27c406ebb44f" providerId="ADAL" clId="{29A14933-13F8-4BB0-9336-4BFD5F863C0B}" dt="2025-07-28T01:24:31.137" v="0" actId="478"/>
          <ac:picMkLst>
            <pc:docMk/>
            <pc:sldMk cId="2930777918" sldId="4714"/>
            <ac:picMk id="7" creationId="{4C85C934-EF66-53F5-9EF7-4C086FB6B038}"/>
          </ac:picMkLst>
        </pc:picChg>
        <pc:picChg chg="add mod">
          <ac:chgData name="Len Scoggins" userId="297c0df6-7a58-4343-8d50-27c406ebb44f" providerId="ADAL" clId="{29A14933-13F8-4BB0-9336-4BFD5F863C0B}" dt="2025-07-28T01:26:46.831" v="10" actId="14100"/>
          <ac:picMkLst>
            <pc:docMk/>
            <pc:sldMk cId="2930777918" sldId="4714"/>
            <ac:picMk id="8" creationId="{CEFD7059-243E-8F37-B755-F9B33448283A}"/>
          </ac:picMkLst>
        </pc:picChg>
        <pc:picChg chg="del">
          <ac:chgData name="Len Scoggins" userId="297c0df6-7a58-4343-8d50-27c406ebb44f" providerId="ADAL" clId="{29A14933-13F8-4BB0-9336-4BFD5F863C0B}" dt="2025-07-28T01:24:35.495" v="2" actId="478"/>
          <ac:picMkLst>
            <pc:docMk/>
            <pc:sldMk cId="2930777918" sldId="4714"/>
            <ac:picMk id="9" creationId="{D0942A12-37E6-A35D-B5EA-A146646B4815}"/>
          </ac:picMkLst>
        </pc:picChg>
        <pc:picChg chg="add mod">
          <ac:chgData name="Len Scoggins" userId="297c0df6-7a58-4343-8d50-27c406ebb44f" providerId="ADAL" clId="{29A14933-13F8-4BB0-9336-4BFD5F863C0B}" dt="2025-07-28T01:28:01.825" v="16" actId="1440"/>
          <ac:picMkLst>
            <pc:docMk/>
            <pc:sldMk cId="2930777918" sldId="4714"/>
            <ac:picMk id="11" creationId="{8A67A695-6823-7A2F-D9CF-305DC967CA0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AF7141-A7DF-41A5-A8C2-F265903E7BB3}" type="datetimeFigureOut">
              <a:rPr lang="en-US" smtClean="0"/>
              <a:t>7/28/2025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79F4AD-E3B1-4631-9A25-40A8A97E01D1}" type="slidenum">
              <a:rPr lang="en-US" smtClean="0"/>
              <a:t>‹#›</a:t>
            </a:fld>
            <a:endParaRPr lang="en-US"/>
          </a:p>
        </p:txBody>
      </p:sp>
    </p:spTree>
    <p:extLst>
      <p:ext uri="{BB962C8B-B14F-4D97-AF65-F5344CB8AC3E}">
        <p14:creationId xmlns:p14="http://schemas.microsoft.com/office/powerpoint/2010/main" val="2220823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0B097D8-286F-4A8D-BF65-9AA15C6B1F4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61655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0B097D8-286F-4A8D-BF65-9AA15C6B1F4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96515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980A1AD-B14D-B0E5-547D-1EB78769A94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1076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980A1AD-B14D-B0E5-547D-1EB78769A94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224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507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640C-DCE5-7548-B32B-981710FE5F99}"/>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E41FC78-A633-5643-9A05-47465105433D}"/>
              </a:ext>
            </a:extLst>
          </p:cNvPr>
          <p:cNvSpPr>
            <a:spLocks noGrp="1"/>
          </p:cNvSpPr>
          <p:nvPr>
            <p:ph idx="1"/>
          </p:nvPr>
        </p:nvSpPr>
        <p:spPr>
          <a:xfrm>
            <a:off x="838200" y="1825625"/>
            <a:ext cx="10515600" cy="4351339"/>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7D179-58D6-0E40-BEFF-B83D977343DB}"/>
              </a:ext>
            </a:extLst>
          </p:cNvPr>
          <p:cNvSpPr>
            <a:spLocks noGrp="1"/>
          </p:cNvSpPr>
          <p:nvPr>
            <p:ph type="dt" sz="half" idx="10"/>
          </p:nvPr>
        </p:nvSpPr>
        <p:spPr>
          <a:xfrm>
            <a:off x="838200" y="6356351"/>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30EEC1EE-4DF2-0141-8A35-BA9198A982AA}" type="datetimeFigureOut">
              <a:rPr lang="en-US" smtClean="0"/>
              <a:pPr/>
              <a:t>7/28/2025</a:t>
            </a:fld>
            <a:endParaRPr lang="en-US"/>
          </a:p>
        </p:txBody>
      </p:sp>
      <p:sp>
        <p:nvSpPr>
          <p:cNvPr id="5" name="Footer Placeholder 4">
            <a:extLst>
              <a:ext uri="{FF2B5EF4-FFF2-40B4-BE49-F238E27FC236}">
                <a16:creationId xmlns:a16="http://schemas.microsoft.com/office/drawing/2014/main" id="{A01FEEEA-75AC-9B4D-B12C-897044F7523B}"/>
              </a:ext>
            </a:extLst>
          </p:cNvPr>
          <p:cNvSpPr>
            <a:spLocks noGrp="1"/>
          </p:cNvSpPr>
          <p:nvPr>
            <p:ph type="ftr" sz="quarter" idx="11"/>
          </p:nvPr>
        </p:nvSpPr>
        <p:spPr>
          <a:xfrm>
            <a:off x="4038600" y="6356351"/>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E8927155-8B0F-204D-82E4-05FF0D0ED924}"/>
              </a:ext>
            </a:extLst>
          </p:cNvPr>
          <p:cNvSpPr>
            <a:spLocks noGrp="1"/>
          </p:cNvSpPr>
          <p:nvPr>
            <p:ph type="sldNum" sz="quarter" idx="12"/>
          </p:nvPr>
        </p:nvSpPr>
        <p:spPr>
          <a:xfrm>
            <a:off x="8610600" y="6356351"/>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2FABCCD9-4C31-2D47-A3FF-0C6D8A503AAC}" type="slidenum">
              <a:rPr lang="en-US" smtClean="0"/>
              <a:pPr/>
              <a:t>‹#›</a:t>
            </a:fld>
            <a:endParaRPr lang="en-US"/>
          </a:p>
        </p:txBody>
      </p:sp>
    </p:spTree>
    <p:extLst>
      <p:ext uri="{BB962C8B-B14F-4D97-AF65-F5344CB8AC3E}">
        <p14:creationId xmlns:p14="http://schemas.microsoft.com/office/powerpoint/2010/main" val="1418390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3D994-3B5B-EB4A-9F2E-3C63A6DF3353}"/>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EBFF973-70EE-2547-AC2D-CA2F515741D7}"/>
              </a:ext>
            </a:extLst>
          </p:cNvPr>
          <p:cNvSpPr>
            <a:spLocks noGrp="1"/>
          </p:cNvSpPr>
          <p:nvPr>
            <p:ph sz="half" idx="1"/>
          </p:nvPr>
        </p:nvSpPr>
        <p:spPr>
          <a:xfrm>
            <a:off x="838200" y="1825625"/>
            <a:ext cx="5181600" cy="4351339"/>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46B4CA-8664-8941-8694-8B6D59CF876F}"/>
              </a:ext>
            </a:extLst>
          </p:cNvPr>
          <p:cNvSpPr>
            <a:spLocks noGrp="1"/>
          </p:cNvSpPr>
          <p:nvPr>
            <p:ph sz="half" idx="2"/>
          </p:nvPr>
        </p:nvSpPr>
        <p:spPr>
          <a:xfrm>
            <a:off x="6172200" y="1825625"/>
            <a:ext cx="5181600" cy="4351339"/>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1615A2-E67A-0448-AC16-B4B2F5D8E5A0}"/>
              </a:ext>
            </a:extLst>
          </p:cNvPr>
          <p:cNvSpPr>
            <a:spLocks noGrp="1"/>
          </p:cNvSpPr>
          <p:nvPr>
            <p:ph type="dt" sz="half" idx="10"/>
          </p:nvPr>
        </p:nvSpPr>
        <p:spPr>
          <a:xfrm>
            <a:off x="838200" y="6356351"/>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30EEC1EE-4DF2-0141-8A35-BA9198A982AA}" type="datetimeFigureOut">
              <a:rPr lang="en-US" smtClean="0"/>
              <a:pPr/>
              <a:t>7/28/2025</a:t>
            </a:fld>
            <a:endParaRPr lang="en-US"/>
          </a:p>
        </p:txBody>
      </p:sp>
      <p:sp>
        <p:nvSpPr>
          <p:cNvPr id="6" name="Footer Placeholder 5">
            <a:extLst>
              <a:ext uri="{FF2B5EF4-FFF2-40B4-BE49-F238E27FC236}">
                <a16:creationId xmlns:a16="http://schemas.microsoft.com/office/drawing/2014/main" id="{29637DE1-0467-714F-A9F8-F9DA27334DED}"/>
              </a:ext>
            </a:extLst>
          </p:cNvPr>
          <p:cNvSpPr>
            <a:spLocks noGrp="1"/>
          </p:cNvSpPr>
          <p:nvPr>
            <p:ph type="ftr" sz="quarter" idx="11"/>
          </p:nvPr>
        </p:nvSpPr>
        <p:spPr>
          <a:xfrm>
            <a:off x="4038600" y="6356351"/>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a:extLst>
              <a:ext uri="{FF2B5EF4-FFF2-40B4-BE49-F238E27FC236}">
                <a16:creationId xmlns:a16="http://schemas.microsoft.com/office/drawing/2014/main" id="{E724C744-669A-3547-B3EC-8CF98DE51E3E}"/>
              </a:ext>
            </a:extLst>
          </p:cNvPr>
          <p:cNvSpPr>
            <a:spLocks noGrp="1"/>
          </p:cNvSpPr>
          <p:nvPr>
            <p:ph type="sldNum" sz="quarter" idx="12"/>
          </p:nvPr>
        </p:nvSpPr>
        <p:spPr>
          <a:xfrm>
            <a:off x="8610600" y="6356351"/>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2FABCCD9-4C31-2D47-A3FF-0C6D8A503AAC}" type="slidenum">
              <a:rPr lang="en-US" smtClean="0"/>
              <a:pPr/>
              <a:t>‹#›</a:t>
            </a:fld>
            <a:endParaRPr lang="en-US"/>
          </a:p>
        </p:txBody>
      </p:sp>
    </p:spTree>
    <p:extLst>
      <p:ext uri="{BB962C8B-B14F-4D97-AF65-F5344CB8AC3E}">
        <p14:creationId xmlns:p14="http://schemas.microsoft.com/office/powerpoint/2010/main" val="1452952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FB319-FB2A-F549-8716-96E312206792}"/>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14033815-6D60-6648-AB8C-809E5111D4CD}"/>
              </a:ext>
            </a:extLst>
          </p:cNvPr>
          <p:cNvSpPr>
            <a:spLocks noGrp="1"/>
          </p:cNvSpPr>
          <p:nvPr>
            <p:ph type="dt" sz="half" idx="10"/>
          </p:nvPr>
        </p:nvSpPr>
        <p:spPr>
          <a:xfrm>
            <a:off x="838200" y="6356351"/>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30EEC1EE-4DF2-0141-8A35-BA9198A982AA}" type="datetimeFigureOut">
              <a:rPr lang="en-US" smtClean="0"/>
              <a:pPr/>
              <a:t>7/28/2025</a:t>
            </a:fld>
            <a:endParaRPr lang="en-US"/>
          </a:p>
        </p:txBody>
      </p:sp>
      <p:sp>
        <p:nvSpPr>
          <p:cNvPr id="4" name="Footer Placeholder 3">
            <a:extLst>
              <a:ext uri="{FF2B5EF4-FFF2-40B4-BE49-F238E27FC236}">
                <a16:creationId xmlns:a16="http://schemas.microsoft.com/office/drawing/2014/main" id="{B6EB2D7C-F38E-284D-9F88-8D444DB19304}"/>
              </a:ext>
            </a:extLst>
          </p:cNvPr>
          <p:cNvSpPr>
            <a:spLocks noGrp="1"/>
          </p:cNvSpPr>
          <p:nvPr>
            <p:ph type="ftr" sz="quarter" idx="11"/>
          </p:nvPr>
        </p:nvSpPr>
        <p:spPr>
          <a:xfrm>
            <a:off x="4038600" y="6356351"/>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66C2FB45-7FCE-5243-9E31-E436872AB58E}"/>
              </a:ext>
            </a:extLst>
          </p:cNvPr>
          <p:cNvSpPr>
            <a:spLocks noGrp="1"/>
          </p:cNvSpPr>
          <p:nvPr>
            <p:ph type="sldNum" sz="quarter" idx="12"/>
          </p:nvPr>
        </p:nvSpPr>
        <p:spPr>
          <a:xfrm>
            <a:off x="8610600" y="6356351"/>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2FABCCD9-4C31-2D47-A3FF-0C6D8A503AAC}" type="slidenum">
              <a:rPr lang="en-US" smtClean="0"/>
              <a:pPr/>
              <a:t>‹#›</a:t>
            </a:fld>
            <a:endParaRPr lang="en-US"/>
          </a:p>
        </p:txBody>
      </p:sp>
    </p:spTree>
    <p:extLst>
      <p:ext uri="{BB962C8B-B14F-4D97-AF65-F5344CB8AC3E}">
        <p14:creationId xmlns:p14="http://schemas.microsoft.com/office/powerpoint/2010/main" val="56389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5858D-CC7F-C14F-80BF-4EC23EF20875}"/>
              </a:ext>
            </a:extLst>
          </p:cNvPr>
          <p:cNvSpPr>
            <a:spLocks noGrp="1"/>
          </p:cNvSpPr>
          <p:nvPr>
            <p:ph type="ctrTitle"/>
          </p:nvPr>
        </p:nvSpPr>
        <p:spPr>
          <a:xfrm>
            <a:off x="1524000" y="1122363"/>
            <a:ext cx="9144000" cy="2387600"/>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C218ADF-D68D-C54F-9D42-83485DA34FFB}"/>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6626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5" name="Text Placeholder 19">
            <a:extLst>
              <a:ext uri="{FF2B5EF4-FFF2-40B4-BE49-F238E27FC236}">
                <a16:creationId xmlns:a16="http://schemas.microsoft.com/office/drawing/2014/main" id="{D8D78B6F-6202-D443-A591-997C5497C5CA}"/>
              </a:ext>
            </a:extLst>
          </p:cNvPr>
          <p:cNvSpPr>
            <a:spLocks noGrp="1"/>
          </p:cNvSpPr>
          <p:nvPr>
            <p:ph type="body" sz="quarter" idx="10" hasCustomPrompt="1"/>
          </p:nvPr>
        </p:nvSpPr>
        <p:spPr>
          <a:xfrm>
            <a:off x="292355" y="934138"/>
            <a:ext cx="11607291" cy="719997"/>
          </a:xfrm>
          <a:prstGeom prst="rect">
            <a:avLst/>
          </a:prstGeom>
        </p:spPr>
        <p:txBody>
          <a:bodyPr>
            <a:noAutofit/>
          </a:bodyPr>
          <a:lstStyle>
            <a:lvl1pPr marL="0" indent="0">
              <a:lnSpc>
                <a:spcPct val="100000"/>
              </a:lnSpc>
              <a:spcBef>
                <a:spcPts val="0"/>
              </a:spcBef>
              <a:buNone/>
              <a:defRPr sz="4000" b="1" i="0">
                <a:solidFill>
                  <a:schemeClr val="tx1">
                    <a:lumMod val="85000"/>
                    <a:lumOff val="15000"/>
                  </a:schemeClr>
                </a:solidFill>
                <a:latin typeface="Arial" panose="020B0604020202020204" pitchFamily="34" charset="0"/>
                <a:ea typeface="DIN Condensed" panose="020B0606040000020204" pitchFamily="34" charset="0"/>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 typeface="Arial"/>
              <a:buNone/>
              <a:tabLst/>
              <a:defRPr/>
            </a:pPr>
            <a:r>
              <a:rPr lang="en-US"/>
              <a:t>Click To Edit Master Text Styles</a:t>
            </a:r>
          </a:p>
        </p:txBody>
      </p:sp>
    </p:spTree>
    <p:extLst>
      <p:ext uri="{BB962C8B-B14F-4D97-AF65-F5344CB8AC3E}">
        <p14:creationId xmlns:p14="http://schemas.microsoft.com/office/powerpoint/2010/main" val="286038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Picture + copy">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AF2C3B26-2D76-585F-17F5-A0CDD13A4CF9}"/>
              </a:ext>
            </a:extLst>
          </p:cNvPr>
          <p:cNvSpPr>
            <a:spLocks noGrp="1"/>
          </p:cNvSpPr>
          <p:nvPr>
            <p:ph type="body" sz="quarter" idx="10" hasCustomPrompt="1"/>
          </p:nvPr>
        </p:nvSpPr>
        <p:spPr>
          <a:xfrm>
            <a:off x="5961889" y="846681"/>
            <a:ext cx="5473377" cy="2682679"/>
          </a:xfrm>
          <a:prstGeom prst="rect">
            <a:avLst/>
          </a:prstGeom>
        </p:spPr>
        <p:txBody>
          <a:bodyPr>
            <a:normAutofit/>
          </a:bodyPr>
          <a:lstStyle>
            <a:lvl1pPr marL="0" indent="0" algn="r">
              <a:buNone/>
              <a:defRPr sz="6000" b="1" i="0">
                <a:latin typeface="Arial" panose="020B0604020202020204" pitchFamily="34" charset="0"/>
                <a:cs typeface="Arial" panose="020B0604020202020204" pitchFamily="34" charset="0"/>
              </a:defRPr>
            </a:lvl1pPr>
          </a:lstStyle>
          <a:p>
            <a:pPr lvl="0"/>
            <a:r>
              <a:rPr lang="en-US"/>
              <a:t>HEADER</a:t>
            </a:r>
          </a:p>
        </p:txBody>
      </p:sp>
      <p:sp>
        <p:nvSpPr>
          <p:cNvPr id="13" name="Text Placeholder 9">
            <a:extLst>
              <a:ext uri="{FF2B5EF4-FFF2-40B4-BE49-F238E27FC236}">
                <a16:creationId xmlns:a16="http://schemas.microsoft.com/office/drawing/2014/main" id="{AF342517-A05E-D281-13F4-6982CFA3D7C2}"/>
              </a:ext>
            </a:extLst>
          </p:cNvPr>
          <p:cNvSpPr>
            <a:spLocks noGrp="1"/>
          </p:cNvSpPr>
          <p:nvPr>
            <p:ph type="body" sz="quarter" idx="11" hasCustomPrompt="1"/>
          </p:nvPr>
        </p:nvSpPr>
        <p:spPr>
          <a:xfrm>
            <a:off x="6492241" y="4699645"/>
            <a:ext cx="4926171" cy="1512619"/>
          </a:xfrm>
          <a:prstGeom prst="rect">
            <a:avLst/>
          </a:prstGeom>
        </p:spPr>
        <p:txBody>
          <a:bodyPr>
            <a:normAutofit/>
          </a:bodyPr>
          <a:lstStyle>
            <a:lvl1pPr marL="0" indent="0" algn="r">
              <a:buNone/>
              <a:defRPr sz="2000" b="0" i="0">
                <a:solidFill>
                  <a:schemeClr val="bg1">
                    <a:lumMod val="50000"/>
                  </a:schemeClr>
                </a:solidFill>
                <a:latin typeface="Arial" panose="020B0604020202020204" pitchFamily="34" charset="0"/>
                <a:cs typeface="Arial" panose="020B0604020202020204" pitchFamily="34" charset="0"/>
              </a:defRPr>
            </a:lvl1pPr>
          </a:lstStyle>
          <a:p>
            <a:pPr lvl="0"/>
            <a:r>
              <a:rPr lang="en-US"/>
              <a:t>Subhead</a:t>
            </a:r>
          </a:p>
        </p:txBody>
      </p:sp>
      <p:sp>
        <p:nvSpPr>
          <p:cNvPr id="21" name="Picture Placeholder 4">
            <a:extLst>
              <a:ext uri="{FF2B5EF4-FFF2-40B4-BE49-F238E27FC236}">
                <a16:creationId xmlns:a16="http://schemas.microsoft.com/office/drawing/2014/main" id="{155FAF57-F713-A569-E0F0-859AAD69E885}"/>
              </a:ext>
            </a:extLst>
          </p:cNvPr>
          <p:cNvSpPr>
            <a:spLocks noGrp="1"/>
          </p:cNvSpPr>
          <p:nvPr>
            <p:ph type="pic" sz="quarter" idx="12"/>
          </p:nvPr>
        </p:nvSpPr>
        <p:spPr>
          <a:xfrm>
            <a:off x="-9144" y="0"/>
            <a:ext cx="6379464" cy="6885432"/>
          </a:xfrm>
          <a:custGeom>
            <a:avLst/>
            <a:gdLst>
              <a:gd name="connsiteX0" fmla="*/ 0 w 6096000"/>
              <a:gd name="connsiteY0" fmla="*/ 6858000 h 6858000"/>
              <a:gd name="connsiteX1" fmla="*/ 1524000 w 6096000"/>
              <a:gd name="connsiteY1" fmla="*/ 0 h 6858000"/>
              <a:gd name="connsiteX2" fmla="*/ 4572000 w 6096000"/>
              <a:gd name="connsiteY2" fmla="*/ 0 h 6858000"/>
              <a:gd name="connsiteX3" fmla="*/ 6096000 w 6096000"/>
              <a:gd name="connsiteY3" fmla="*/ 6858000 h 6858000"/>
              <a:gd name="connsiteX4" fmla="*/ 0 w 6096000"/>
              <a:gd name="connsiteY4" fmla="*/ 6858000 h 6858000"/>
              <a:gd name="connsiteX0" fmla="*/ 268224 w 6364224"/>
              <a:gd name="connsiteY0" fmla="*/ 6858000 h 6858000"/>
              <a:gd name="connsiteX1" fmla="*/ 0 w 6364224"/>
              <a:gd name="connsiteY1" fmla="*/ 0 h 6858000"/>
              <a:gd name="connsiteX2" fmla="*/ 4840224 w 6364224"/>
              <a:gd name="connsiteY2" fmla="*/ 0 h 6858000"/>
              <a:gd name="connsiteX3" fmla="*/ 6364224 w 6364224"/>
              <a:gd name="connsiteY3" fmla="*/ 6858000 h 6858000"/>
              <a:gd name="connsiteX4" fmla="*/ 268224 w 6364224"/>
              <a:gd name="connsiteY4" fmla="*/ 6858000 h 6858000"/>
              <a:gd name="connsiteX0" fmla="*/ 0 w 6379464"/>
              <a:gd name="connsiteY0" fmla="*/ 6885432 h 6885432"/>
              <a:gd name="connsiteX1" fmla="*/ 15240 w 6379464"/>
              <a:gd name="connsiteY1" fmla="*/ 0 h 6885432"/>
              <a:gd name="connsiteX2" fmla="*/ 4855464 w 6379464"/>
              <a:gd name="connsiteY2" fmla="*/ 0 h 6885432"/>
              <a:gd name="connsiteX3" fmla="*/ 6379464 w 6379464"/>
              <a:gd name="connsiteY3" fmla="*/ 6858000 h 6885432"/>
              <a:gd name="connsiteX4" fmla="*/ 0 w 6379464"/>
              <a:gd name="connsiteY4" fmla="*/ 6885432 h 6885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464" h="6885432">
                <a:moveTo>
                  <a:pt x="0" y="6885432"/>
                </a:moveTo>
                <a:lnTo>
                  <a:pt x="15240" y="0"/>
                </a:lnTo>
                <a:lnTo>
                  <a:pt x="4855464" y="0"/>
                </a:lnTo>
                <a:lnTo>
                  <a:pt x="6379464" y="6858000"/>
                </a:lnTo>
                <a:lnTo>
                  <a:pt x="0" y="6885432"/>
                </a:lnTo>
                <a:close/>
              </a:path>
            </a:pathLst>
          </a:custGeom>
          <a:solidFill>
            <a:schemeClr val="bg1">
              <a:lumMod val="95000"/>
            </a:schemeClr>
          </a:solidFill>
        </p:spPr>
      </p:sp>
    </p:spTree>
    <p:extLst>
      <p:ext uri="{BB962C8B-B14F-4D97-AF65-F5344CB8AC3E}">
        <p14:creationId xmlns:p14="http://schemas.microsoft.com/office/powerpoint/2010/main" val="371072639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imple 1" userDrawn="1">
  <p:cSld name="Simple 1">
    <p:spTree>
      <p:nvGrpSpPr>
        <p:cNvPr id="1" name="Shape 260"/>
        <p:cNvGrpSpPr/>
        <p:nvPr/>
      </p:nvGrpSpPr>
      <p:grpSpPr>
        <a:xfrm>
          <a:off x="0" y="0"/>
          <a:ext cx="0" cy="0"/>
          <a:chOff x="0" y="0"/>
          <a:chExt cx="0" cy="0"/>
        </a:xfrm>
      </p:grpSpPr>
    </p:spTree>
    <p:extLst>
      <p:ext uri="{BB962C8B-B14F-4D97-AF65-F5344CB8AC3E}">
        <p14:creationId xmlns:p14="http://schemas.microsoft.com/office/powerpoint/2010/main" val="3596602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167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541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33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17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22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2568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resenters">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400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Picture + copy">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AF2C3B26-2D76-585F-17F5-A0CDD13A4CF9}"/>
              </a:ext>
            </a:extLst>
          </p:cNvPr>
          <p:cNvSpPr>
            <a:spLocks noGrp="1"/>
          </p:cNvSpPr>
          <p:nvPr>
            <p:ph type="body" sz="quarter" idx="10" hasCustomPrompt="1"/>
          </p:nvPr>
        </p:nvSpPr>
        <p:spPr>
          <a:xfrm>
            <a:off x="5961889" y="846681"/>
            <a:ext cx="5473377" cy="2682679"/>
          </a:xfrm>
        </p:spPr>
        <p:txBody>
          <a:bodyPr>
            <a:normAutofit/>
          </a:bodyPr>
          <a:lstStyle>
            <a:lvl1pPr marL="0" indent="0" algn="r">
              <a:buNone/>
              <a:defRPr sz="6000" b="1" i="0">
                <a:latin typeface="Arial" panose="020B0604020202020204" pitchFamily="34" charset="0"/>
                <a:cs typeface="Arial" panose="020B0604020202020204" pitchFamily="34" charset="0"/>
              </a:defRPr>
            </a:lvl1pPr>
          </a:lstStyle>
          <a:p>
            <a:pPr lvl="0"/>
            <a:r>
              <a:rPr lang="en-US"/>
              <a:t>HEADER</a:t>
            </a:r>
          </a:p>
        </p:txBody>
      </p:sp>
      <p:sp>
        <p:nvSpPr>
          <p:cNvPr id="13" name="Text Placeholder 9">
            <a:extLst>
              <a:ext uri="{FF2B5EF4-FFF2-40B4-BE49-F238E27FC236}">
                <a16:creationId xmlns:a16="http://schemas.microsoft.com/office/drawing/2014/main" id="{AF342517-A05E-D281-13F4-6982CFA3D7C2}"/>
              </a:ext>
            </a:extLst>
          </p:cNvPr>
          <p:cNvSpPr>
            <a:spLocks noGrp="1"/>
          </p:cNvSpPr>
          <p:nvPr>
            <p:ph type="body" sz="quarter" idx="11" hasCustomPrompt="1"/>
          </p:nvPr>
        </p:nvSpPr>
        <p:spPr>
          <a:xfrm>
            <a:off x="6492241" y="4699645"/>
            <a:ext cx="4926171" cy="1512619"/>
          </a:xfrm>
        </p:spPr>
        <p:txBody>
          <a:bodyPr>
            <a:normAutofit/>
          </a:bodyPr>
          <a:lstStyle>
            <a:lvl1pPr marL="0" indent="0" algn="r">
              <a:buNone/>
              <a:defRPr sz="2000" b="0" i="0">
                <a:solidFill>
                  <a:schemeClr val="bg1">
                    <a:lumMod val="50000"/>
                  </a:schemeClr>
                </a:solidFill>
                <a:latin typeface="Arial" panose="020B0604020202020204" pitchFamily="34" charset="0"/>
                <a:cs typeface="Arial" panose="020B0604020202020204" pitchFamily="34" charset="0"/>
              </a:defRPr>
            </a:lvl1pPr>
          </a:lstStyle>
          <a:p>
            <a:pPr lvl="0"/>
            <a:r>
              <a:rPr lang="en-US"/>
              <a:t>Subhead</a:t>
            </a:r>
          </a:p>
        </p:txBody>
      </p:sp>
      <p:sp>
        <p:nvSpPr>
          <p:cNvPr id="21" name="Picture Placeholder 4">
            <a:extLst>
              <a:ext uri="{FF2B5EF4-FFF2-40B4-BE49-F238E27FC236}">
                <a16:creationId xmlns:a16="http://schemas.microsoft.com/office/drawing/2014/main" id="{155FAF57-F713-A569-E0F0-859AAD69E885}"/>
              </a:ext>
            </a:extLst>
          </p:cNvPr>
          <p:cNvSpPr>
            <a:spLocks noGrp="1"/>
          </p:cNvSpPr>
          <p:nvPr>
            <p:ph type="pic" sz="quarter" idx="12"/>
          </p:nvPr>
        </p:nvSpPr>
        <p:spPr>
          <a:xfrm>
            <a:off x="-9144" y="0"/>
            <a:ext cx="6379464" cy="6885432"/>
          </a:xfrm>
          <a:custGeom>
            <a:avLst/>
            <a:gdLst>
              <a:gd name="connsiteX0" fmla="*/ 0 w 6096000"/>
              <a:gd name="connsiteY0" fmla="*/ 6858000 h 6858000"/>
              <a:gd name="connsiteX1" fmla="*/ 1524000 w 6096000"/>
              <a:gd name="connsiteY1" fmla="*/ 0 h 6858000"/>
              <a:gd name="connsiteX2" fmla="*/ 4572000 w 6096000"/>
              <a:gd name="connsiteY2" fmla="*/ 0 h 6858000"/>
              <a:gd name="connsiteX3" fmla="*/ 6096000 w 6096000"/>
              <a:gd name="connsiteY3" fmla="*/ 6858000 h 6858000"/>
              <a:gd name="connsiteX4" fmla="*/ 0 w 6096000"/>
              <a:gd name="connsiteY4" fmla="*/ 6858000 h 6858000"/>
              <a:gd name="connsiteX0" fmla="*/ 268224 w 6364224"/>
              <a:gd name="connsiteY0" fmla="*/ 6858000 h 6858000"/>
              <a:gd name="connsiteX1" fmla="*/ 0 w 6364224"/>
              <a:gd name="connsiteY1" fmla="*/ 0 h 6858000"/>
              <a:gd name="connsiteX2" fmla="*/ 4840224 w 6364224"/>
              <a:gd name="connsiteY2" fmla="*/ 0 h 6858000"/>
              <a:gd name="connsiteX3" fmla="*/ 6364224 w 6364224"/>
              <a:gd name="connsiteY3" fmla="*/ 6858000 h 6858000"/>
              <a:gd name="connsiteX4" fmla="*/ 268224 w 6364224"/>
              <a:gd name="connsiteY4" fmla="*/ 6858000 h 6858000"/>
              <a:gd name="connsiteX0" fmla="*/ 0 w 6379464"/>
              <a:gd name="connsiteY0" fmla="*/ 6885432 h 6885432"/>
              <a:gd name="connsiteX1" fmla="*/ 15240 w 6379464"/>
              <a:gd name="connsiteY1" fmla="*/ 0 h 6885432"/>
              <a:gd name="connsiteX2" fmla="*/ 4855464 w 6379464"/>
              <a:gd name="connsiteY2" fmla="*/ 0 h 6885432"/>
              <a:gd name="connsiteX3" fmla="*/ 6379464 w 6379464"/>
              <a:gd name="connsiteY3" fmla="*/ 6858000 h 6885432"/>
              <a:gd name="connsiteX4" fmla="*/ 0 w 6379464"/>
              <a:gd name="connsiteY4" fmla="*/ 6885432 h 6885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9464" h="6885432">
                <a:moveTo>
                  <a:pt x="0" y="6885432"/>
                </a:moveTo>
                <a:lnTo>
                  <a:pt x="15240" y="0"/>
                </a:lnTo>
                <a:lnTo>
                  <a:pt x="4855464" y="0"/>
                </a:lnTo>
                <a:lnTo>
                  <a:pt x="6379464" y="6858000"/>
                </a:lnTo>
                <a:lnTo>
                  <a:pt x="0" y="6885432"/>
                </a:lnTo>
                <a:close/>
              </a:path>
            </a:pathLst>
          </a:custGeom>
          <a:solidFill>
            <a:schemeClr val="bg1">
              <a:lumMod val="95000"/>
            </a:schemeClr>
          </a:solidFill>
        </p:spPr>
      </p:sp>
    </p:spTree>
    <p:extLst>
      <p:ext uri="{BB962C8B-B14F-4D97-AF65-F5344CB8AC3E}">
        <p14:creationId xmlns:p14="http://schemas.microsoft.com/office/powerpoint/2010/main" val="286815660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624C40-5F62-734D-BC9C-99ADC372F06C}"/>
              </a:ext>
            </a:extLst>
          </p:cNvPr>
          <p:cNvSpPr/>
          <p:nvPr userDrawn="1"/>
        </p:nvSpPr>
        <p:spPr>
          <a:xfrm>
            <a:off x="0" y="3045"/>
            <a:ext cx="12192000" cy="774291"/>
          </a:xfrm>
          <a:prstGeom prst="rect">
            <a:avLst/>
          </a:prstGeom>
          <a:solidFill>
            <a:srgbClr val="118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3" name="Picture 2" descr="Text&#10;&#10;Description automatically generated">
            <a:extLst>
              <a:ext uri="{FF2B5EF4-FFF2-40B4-BE49-F238E27FC236}">
                <a16:creationId xmlns:a16="http://schemas.microsoft.com/office/drawing/2014/main" id="{6F3C795D-F6DE-436E-A4AA-E688A69CEB7A}"/>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95245" y="6496349"/>
            <a:ext cx="1261537" cy="283847"/>
          </a:xfrm>
          <a:prstGeom prst="rect">
            <a:avLst/>
          </a:prstGeom>
        </p:spPr>
      </p:pic>
    </p:spTree>
    <p:extLst>
      <p:ext uri="{BB962C8B-B14F-4D97-AF65-F5344CB8AC3E}">
        <p14:creationId xmlns:p14="http://schemas.microsoft.com/office/powerpoint/2010/main" val="1941610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3B1D4-89D5-4E12-907D-332132EDB7BE}"/>
              </a:ext>
            </a:extLst>
          </p:cNvPr>
          <p:cNvSpPr>
            <a:spLocks noGrp="1"/>
          </p:cNvSpPr>
          <p:nvPr>
            <p:ph type="title" idx="4294967295"/>
          </p:nvPr>
        </p:nvSpPr>
        <p:spPr>
          <a:xfrm>
            <a:off x="386596" y="181337"/>
            <a:ext cx="10515600" cy="489652"/>
          </a:xfrm>
          <a:prstGeom prst="rect">
            <a:avLst/>
          </a:prstGeom>
        </p:spPr>
        <p:txBody>
          <a:bodyPr>
            <a:noAutofit/>
          </a:bodyPr>
          <a:lstStyle/>
          <a:p>
            <a:r>
              <a:rPr lang="en-US" sz="3200" b="1" dirty="0">
                <a:solidFill>
                  <a:schemeClr val="bg1">
                    <a:lumMod val="95000"/>
                  </a:schemeClr>
                </a:solidFill>
                <a:latin typeface="Proxima Nova Extrabold" panose="020B0604020202020204" charset="0"/>
                <a:cs typeface="Proxima Nova Extrabold" panose="020B0604020202020204" charset="0"/>
              </a:rPr>
              <a:t>OPT-OUT STUDENT EXPERIENCE </a:t>
            </a:r>
          </a:p>
        </p:txBody>
      </p:sp>
      <p:sp>
        <p:nvSpPr>
          <p:cNvPr id="20" name="TextBox 19">
            <a:extLst>
              <a:ext uri="{FF2B5EF4-FFF2-40B4-BE49-F238E27FC236}">
                <a16:creationId xmlns:a16="http://schemas.microsoft.com/office/drawing/2014/main" id="{9C6100E9-987C-4EF3-BDF7-9FF92775528D}"/>
              </a:ext>
            </a:extLst>
          </p:cNvPr>
          <p:cNvSpPr txBox="1"/>
          <p:nvPr/>
        </p:nvSpPr>
        <p:spPr>
          <a:xfrm>
            <a:off x="1174418" y="1453796"/>
            <a:ext cx="2132085" cy="1528945"/>
          </a:xfrm>
          <a:prstGeom prst="rect">
            <a:avLst/>
          </a:prstGeom>
          <a:noFill/>
        </p:spPr>
        <p:txBody>
          <a:bodyPr wrap="square" rtlCol="0">
            <a:spAutoFit/>
          </a:bodyPr>
          <a:lstStyle/>
          <a:p>
            <a:pPr defTabSz="1219170">
              <a:buClr>
                <a:srgbClr val="000000"/>
              </a:buClr>
            </a:pPr>
            <a:r>
              <a:rPr lang="en-US" sz="1867" kern="0" dirty="0">
                <a:solidFill>
                  <a:srgbClr val="000000"/>
                </a:solidFill>
                <a:latin typeface="Arial" panose="020B0604020202020204" pitchFamily="34" charset="0"/>
                <a:cs typeface="Arial" panose="020B0604020202020204" pitchFamily="34" charset="0"/>
                <a:sym typeface="Arial"/>
              </a:rPr>
              <a:t>Students have the option to opt-out on the school’s program landing page. </a:t>
            </a:r>
          </a:p>
        </p:txBody>
      </p:sp>
      <p:pic>
        <p:nvPicPr>
          <p:cNvPr id="11" name="Picture 10" descr="An image of the Opt Out Timeline for 2025 Fall Semester - start date of opt out window is July 27, 2025, and the end date is Sept. 7, 2025.">
            <a:extLst>
              <a:ext uri="{FF2B5EF4-FFF2-40B4-BE49-F238E27FC236}">
                <a16:creationId xmlns:a16="http://schemas.microsoft.com/office/drawing/2014/main" id="{8A67A695-6823-7A2F-D9CF-305DC967CA09}"/>
              </a:ext>
            </a:extLst>
          </p:cNvPr>
          <p:cNvPicPr>
            <a:picLocks noChangeAspect="1"/>
          </p:cNvPicPr>
          <p:nvPr/>
        </p:nvPicPr>
        <p:blipFill>
          <a:blip r:embed="rId3"/>
          <a:stretch>
            <a:fillRect/>
          </a:stretch>
        </p:blipFill>
        <p:spPr>
          <a:xfrm>
            <a:off x="318694" y="3162651"/>
            <a:ext cx="3896148" cy="2709644"/>
          </a:xfrm>
          <a:prstGeom prst="rect">
            <a:avLst/>
          </a:prstGeom>
          <a:ln>
            <a:noFill/>
          </a:ln>
          <a:effectLst>
            <a:outerShdw blurRad="292100" dist="139700" dir="2700000" algn="tl" rotWithShape="0">
              <a:srgbClr val="333333">
                <a:alpha val="65000"/>
              </a:srgbClr>
            </a:outerShdw>
          </a:effectLst>
        </p:spPr>
      </p:pic>
      <p:pic>
        <p:nvPicPr>
          <p:cNvPr id="5" name="Picture 4" descr="A group of students wearing S&amp;T gear.">
            <a:extLst>
              <a:ext uri="{FF2B5EF4-FFF2-40B4-BE49-F238E27FC236}">
                <a16:creationId xmlns:a16="http://schemas.microsoft.com/office/drawing/2014/main" id="{40C706E6-59C2-12A5-FC3F-E8C9694B8F0E}"/>
              </a:ext>
            </a:extLst>
          </p:cNvPr>
          <p:cNvPicPr>
            <a:picLocks noChangeAspect="1"/>
          </p:cNvPicPr>
          <p:nvPr/>
        </p:nvPicPr>
        <p:blipFill>
          <a:blip r:embed="rId4"/>
          <a:stretch>
            <a:fillRect/>
          </a:stretch>
        </p:blipFill>
        <p:spPr>
          <a:xfrm>
            <a:off x="4387442" y="970975"/>
            <a:ext cx="6705600" cy="2861209"/>
          </a:xfrm>
          <a:prstGeom prst="rect">
            <a:avLst/>
          </a:prstGeom>
        </p:spPr>
      </p:pic>
      <p:pic>
        <p:nvPicPr>
          <p:cNvPr id="8" name="Picture 7" descr="Can I opt-out of the program?&#10;Students have the option to opt-out of the Miner Book Bundle each semester during the opt-out window. The opt-out window this semester opens Sunday, July 27 and closes Sunday, Sept. 7. By opting out, students will not receive their required materials in a convenient package and access to digital content will be removed after the opt out window closes.  Options for purchasing course materials after opting out can be found on the bookstore website, mst.bncollege.com. To begin the opt-out process, please follow this link: click here for opt out page.">
            <a:extLst>
              <a:ext uri="{FF2B5EF4-FFF2-40B4-BE49-F238E27FC236}">
                <a16:creationId xmlns:a16="http://schemas.microsoft.com/office/drawing/2014/main" id="{CEFD7059-243E-8F37-B755-F9B33448283A}"/>
              </a:ext>
            </a:extLst>
          </p:cNvPr>
          <p:cNvPicPr>
            <a:picLocks noChangeAspect="1"/>
          </p:cNvPicPr>
          <p:nvPr/>
        </p:nvPicPr>
        <p:blipFill>
          <a:blip r:embed="rId5"/>
          <a:stretch>
            <a:fillRect/>
          </a:stretch>
        </p:blipFill>
        <p:spPr>
          <a:xfrm>
            <a:off x="4420998" y="3856266"/>
            <a:ext cx="6762790" cy="2343197"/>
          </a:xfrm>
          <a:prstGeom prst="rect">
            <a:avLst/>
          </a:prstGeom>
        </p:spPr>
      </p:pic>
    </p:spTree>
    <p:extLst>
      <p:ext uri="{BB962C8B-B14F-4D97-AF65-F5344CB8AC3E}">
        <p14:creationId xmlns:p14="http://schemas.microsoft.com/office/powerpoint/2010/main" val="2930777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D1E83FB-5EC2-A4FC-18DB-E9C2F372AD15}"/>
              </a:ext>
            </a:extLst>
          </p:cNvPr>
          <p:cNvSpPr txBox="1">
            <a:spLocks noGrp="1"/>
          </p:cNvSpPr>
          <p:nvPr>
            <p:ph type="title" idx="4294967295"/>
          </p:nvPr>
        </p:nvSpPr>
        <p:spPr>
          <a:xfrm>
            <a:off x="386596" y="181337"/>
            <a:ext cx="10515600" cy="4896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lumMod val="95000"/>
                  </a:prstClr>
                </a:solidFill>
                <a:effectLst/>
                <a:uLnTx/>
                <a:uFillTx/>
                <a:latin typeface="Proxima Nova Extrabold" panose="020B0604020202020204" charset="0"/>
                <a:ea typeface="+mj-ea"/>
                <a:cs typeface="Proxima Nova Extrabold" panose="020B0604020202020204" charset="0"/>
                <a:sym typeface="Arial"/>
              </a:rPr>
              <a:t>OPT-OUT EXPERIENCE</a:t>
            </a:r>
          </a:p>
        </p:txBody>
      </p:sp>
      <p:sp>
        <p:nvSpPr>
          <p:cNvPr id="8" name="TextBox 7">
            <a:extLst>
              <a:ext uri="{FF2B5EF4-FFF2-40B4-BE49-F238E27FC236}">
                <a16:creationId xmlns:a16="http://schemas.microsoft.com/office/drawing/2014/main" id="{C15A4A25-E0FB-DD67-E8A7-35E2E6A09663}"/>
              </a:ext>
            </a:extLst>
          </p:cNvPr>
          <p:cNvSpPr txBox="1"/>
          <p:nvPr/>
        </p:nvSpPr>
        <p:spPr>
          <a:xfrm>
            <a:off x="506683" y="1612813"/>
            <a:ext cx="4503364" cy="2621743"/>
          </a:xfrm>
          <a:prstGeom prst="rect">
            <a:avLst/>
          </a:prstGeom>
          <a:noFill/>
        </p:spPr>
        <p:txBody>
          <a:bodyPr wrap="square" rtlCol="0">
            <a:spAutoFit/>
          </a:bodyPr>
          <a:lstStyle/>
          <a:p>
            <a:pPr defTabSz="1219170">
              <a:buClr>
                <a:srgbClr val="000000"/>
              </a:buClr>
            </a:pPr>
            <a:r>
              <a:rPr lang="en-US" sz="1867" kern="0" dirty="0">
                <a:solidFill>
                  <a:srgbClr val="000000"/>
                </a:solidFill>
                <a:latin typeface="Arial" panose="020B0604020202020204" pitchFamily="34" charset="0"/>
                <a:cs typeface="Arial" panose="020B0604020202020204" pitchFamily="34" charset="0"/>
                <a:sym typeface="Arial"/>
              </a:rPr>
              <a:t>Students are redirected to the Opt-Out page to make their submission.</a:t>
            </a:r>
          </a:p>
          <a:p>
            <a:pPr defTabSz="1219170">
              <a:buClr>
                <a:srgbClr val="000000"/>
              </a:buClr>
            </a:pPr>
            <a:endParaRPr lang="en-US" sz="1867" kern="0" dirty="0">
              <a:solidFill>
                <a:srgbClr val="000000"/>
              </a:solidFill>
              <a:latin typeface="Arial" panose="020B0604020202020204" pitchFamily="34" charset="0"/>
              <a:cs typeface="Arial" panose="020B0604020202020204" pitchFamily="34" charset="0"/>
              <a:sym typeface="Arial"/>
            </a:endParaRPr>
          </a:p>
          <a:p>
            <a:pPr defTabSz="1219170">
              <a:buClr>
                <a:srgbClr val="000000"/>
              </a:buClr>
            </a:pPr>
            <a:r>
              <a:rPr lang="en-US" sz="1867" kern="0" dirty="0">
                <a:solidFill>
                  <a:srgbClr val="000000"/>
                </a:solidFill>
                <a:latin typeface="Arial" panose="020B0604020202020204" pitchFamily="34" charset="0"/>
                <a:cs typeface="Arial" panose="020B0604020202020204" pitchFamily="34" charset="0"/>
                <a:sym typeface="Arial"/>
              </a:rPr>
              <a:t>The Opt-Out page:</a:t>
            </a:r>
          </a:p>
          <a:p>
            <a:pPr marL="342891" indent="-342891" defTabSz="1219170">
              <a:spcBef>
                <a:spcPts val="600"/>
              </a:spcBef>
              <a:buClr>
                <a:srgbClr val="000000"/>
              </a:buClr>
              <a:buFont typeface="Arial" panose="020B0604020202020204" pitchFamily="34" charset="0"/>
              <a:buChar char="•"/>
            </a:pPr>
            <a:r>
              <a:rPr lang="en-US" sz="1867" kern="0" dirty="0">
                <a:solidFill>
                  <a:srgbClr val="000000"/>
                </a:solidFill>
                <a:latin typeface="Arial" panose="020B0604020202020204" pitchFamily="34" charset="0"/>
                <a:cs typeface="Arial" panose="020B0604020202020204" pitchFamily="34" charset="0"/>
                <a:sym typeface="Arial"/>
              </a:rPr>
              <a:t>Highlights program benefits</a:t>
            </a:r>
          </a:p>
          <a:p>
            <a:pPr marL="342891" indent="-342891" defTabSz="1219170">
              <a:spcBef>
                <a:spcPts val="600"/>
              </a:spcBef>
              <a:buClr>
                <a:srgbClr val="000000"/>
              </a:buClr>
              <a:buFont typeface="Arial" panose="020B0604020202020204" pitchFamily="34" charset="0"/>
              <a:buChar char="•"/>
            </a:pPr>
            <a:r>
              <a:rPr lang="en-US" sz="1867" kern="0" dirty="0">
                <a:solidFill>
                  <a:srgbClr val="000000"/>
                </a:solidFill>
                <a:latin typeface="Arial" panose="020B0604020202020204" pitchFamily="34" charset="0"/>
                <a:cs typeface="Arial" panose="020B0604020202020204" pitchFamily="34" charset="0"/>
                <a:sym typeface="Arial"/>
              </a:rPr>
              <a:t>Allows student to view their course materials</a:t>
            </a:r>
          </a:p>
          <a:p>
            <a:pPr marL="342891" indent="-342891" defTabSz="1219170">
              <a:spcBef>
                <a:spcPts val="600"/>
              </a:spcBef>
              <a:buClr>
                <a:srgbClr val="000000"/>
              </a:buClr>
              <a:buFont typeface="Arial" panose="020B0604020202020204" pitchFamily="34" charset="0"/>
              <a:buChar char="•"/>
            </a:pPr>
            <a:r>
              <a:rPr lang="en-US" sz="1867" kern="0" dirty="0">
                <a:solidFill>
                  <a:srgbClr val="000000"/>
                </a:solidFill>
                <a:latin typeface="Arial" panose="020B0604020202020204" pitchFamily="34" charset="0"/>
                <a:cs typeface="Arial" panose="020B0604020202020204" pitchFamily="34" charset="0"/>
                <a:sym typeface="Arial"/>
              </a:rPr>
              <a:t>Provides Opt-Out option </a:t>
            </a:r>
          </a:p>
        </p:txBody>
      </p:sp>
      <p:grpSp>
        <p:nvGrpSpPr>
          <p:cNvPr id="9" name="Group 8" descr="An image of the account landing page where you can make material selections or opt out.">
            <a:extLst>
              <a:ext uri="{FF2B5EF4-FFF2-40B4-BE49-F238E27FC236}">
                <a16:creationId xmlns:a16="http://schemas.microsoft.com/office/drawing/2014/main" id="{CEA48671-DB6E-90B5-62F3-9EB681B42D88}"/>
              </a:ext>
            </a:extLst>
          </p:cNvPr>
          <p:cNvGrpSpPr/>
          <p:nvPr/>
        </p:nvGrpSpPr>
        <p:grpSpPr>
          <a:xfrm>
            <a:off x="5879507" y="797608"/>
            <a:ext cx="5805811" cy="5879056"/>
            <a:chOff x="4159332" y="301400"/>
            <a:chExt cx="4604656" cy="4706098"/>
          </a:xfrm>
        </p:grpSpPr>
        <p:pic>
          <p:nvPicPr>
            <p:cNvPr id="10" name="Picture 9">
              <a:extLst>
                <a:ext uri="{FF2B5EF4-FFF2-40B4-BE49-F238E27FC236}">
                  <a16:creationId xmlns:a16="http://schemas.microsoft.com/office/drawing/2014/main" id="{DA8EAC1F-4895-4BC4-8ED2-A9B5D8C313C9}"/>
                </a:ext>
              </a:extLst>
            </p:cNvPr>
            <p:cNvPicPr>
              <a:picLocks noChangeAspect="1"/>
            </p:cNvPicPr>
            <p:nvPr/>
          </p:nvPicPr>
          <p:blipFill rotWithShape="1">
            <a:blip r:embed="rId3"/>
            <a:srcRect l="1580"/>
            <a:stretch/>
          </p:blipFill>
          <p:spPr>
            <a:xfrm>
              <a:off x="4159332" y="301400"/>
              <a:ext cx="4604656" cy="4706098"/>
            </a:xfrm>
            <a:prstGeom prst="rect">
              <a:avLst/>
            </a:prstGeom>
          </p:spPr>
        </p:pic>
        <p:pic>
          <p:nvPicPr>
            <p:cNvPr id="7" name="Picture 6">
              <a:extLst>
                <a:ext uri="{FF2B5EF4-FFF2-40B4-BE49-F238E27FC236}">
                  <a16:creationId xmlns:a16="http://schemas.microsoft.com/office/drawing/2014/main" id="{5B4931C2-DE92-19E9-A691-B268065C27F9}"/>
                </a:ext>
              </a:extLst>
            </p:cNvPr>
            <p:cNvPicPr>
              <a:picLocks noChangeAspect="1"/>
            </p:cNvPicPr>
            <p:nvPr/>
          </p:nvPicPr>
          <p:blipFill>
            <a:blip r:embed="rId4"/>
            <a:stretch>
              <a:fillRect/>
            </a:stretch>
          </p:blipFill>
          <p:spPr>
            <a:xfrm>
              <a:off x="4498961" y="473376"/>
              <a:ext cx="970348" cy="323449"/>
            </a:xfrm>
            <a:prstGeom prst="rect">
              <a:avLst/>
            </a:prstGeom>
          </p:spPr>
        </p:pic>
      </p:grpSp>
    </p:spTree>
    <p:extLst>
      <p:ext uri="{BB962C8B-B14F-4D97-AF65-F5344CB8AC3E}">
        <p14:creationId xmlns:p14="http://schemas.microsoft.com/office/powerpoint/2010/main" val="69438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E85EBED-7F8E-F9DC-4745-6C4334F43F14}"/>
              </a:ext>
            </a:extLst>
          </p:cNvPr>
          <p:cNvSpPr txBox="1">
            <a:spLocks noGrp="1"/>
          </p:cNvSpPr>
          <p:nvPr>
            <p:ph type="title" idx="4294967295"/>
          </p:nvPr>
        </p:nvSpPr>
        <p:spPr>
          <a:xfrm>
            <a:off x="386595" y="67390"/>
            <a:ext cx="11805404" cy="489788"/>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prstClr val="black"/>
              </a:buClr>
              <a:buSzPts val="2800"/>
              <a:buFont typeface="Arial"/>
              <a:buNone/>
              <a:tabLst/>
              <a:defRPr/>
            </a:pPr>
            <a:r>
              <a:rPr kumimoji="0" lang="en-US" sz="3200" b="1" i="0" u="none" strike="noStrike" kern="0" cap="none" spc="0" normalizeH="0" baseline="0" noProof="0" dirty="0">
                <a:ln>
                  <a:noFill/>
                </a:ln>
                <a:solidFill>
                  <a:prstClr val="white">
                    <a:lumMod val="95000"/>
                  </a:prstClr>
                </a:solidFill>
                <a:effectLst/>
                <a:uLnTx/>
                <a:uFillTx/>
                <a:latin typeface="Proxima Nova Extrabold" panose="020B0604020202020204" charset="0"/>
                <a:ea typeface="Arial"/>
                <a:cs typeface="Proxima Nova Extrabold" panose="020B0604020202020204" charset="0"/>
                <a:sym typeface="Arial"/>
              </a:rPr>
              <a:t>OPT-OUT STUDENT EXPERIENCE – COST COMPARISON </a:t>
            </a:r>
          </a:p>
        </p:txBody>
      </p:sp>
      <p:sp>
        <p:nvSpPr>
          <p:cNvPr id="6" name="TextBox 5">
            <a:extLst>
              <a:ext uri="{FF2B5EF4-FFF2-40B4-BE49-F238E27FC236}">
                <a16:creationId xmlns:a16="http://schemas.microsoft.com/office/drawing/2014/main" id="{E259E5B0-2514-B03A-3D51-BF97EDFC2068}"/>
              </a:ext>
            </a:extLst>
          </p:cNvPr>
          <p:cNvSpPr txBox="1"/>
          <p:nvPr/>
        </p:nvSpPr>
        <p:spPr>
          <a:xfrm>
            <a:off x="55400" y="1020693"/>
            <a:ext cx="11360800" cy="871008"/>
          </a:xfrm>
          <a:prstGeom prst="rect">
            <a:avLst/>
          </a:prstGeom>
          <a:noFill/>
        </p:spPr>
        <p:txBody>
          <a:bodyPr wrap="square">
            <a:spAutoFit/>
          </a:bodyPr>
          <a:lstStyle/>
          <a:p>
            <a:pPr marL="914354" defTabSz="1219170">
              <a:lnSpc>
                <a:spcPct val="107000"/>
              </a:lnSpc>
              <a:buClr>
                <a:srgbClr val="000000"/>
              </a:buClr>
            </a:pPr>
            <a:r>
              <a:rPr lang="en-US" sz="16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When selecting Opt-Out a pop-up is presented with information about the advantages in continuing with the program.</a:t>
            </a:r>
          </a:p>
          <a:p>
            <a:pPr marL="914354" defTabSz="1219170">
              <a:lnSpc>
                <a:spcPct val="107000"/>
              </a:lnSpc>
              <a:buClr>
                <a:srgbClr val="000000"/>
              </a:buClr>
            </a:pPr>
            <a:r>
              <a:rPr lang="en-US" sz="16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There are two possible pop-ups designed for students based on the books associated with their courses. After reviewing potential savings, students make their final decision to opt-out or stay in the program.</a:t>
            </a:r>
          </a:p>
        </p:txBody>
      </p:sp>
      <p:sp>
        <p:nvSpPr>
          <p:cNvPr id="3" name="TextBox 2">
            <a:extLst>
              <a:ext uri="{FF2B5EF4-FFF2-40B4-BE49-F238E27FC236}">
                <a16:creationId xmlns:a16="http://schemas.microsoft.com/office/drawing/2014/main" id="{E2C1E5FF-5D10-A47C-D56D-9CACF9F004A1}"/>
              </a:ext>
            </a:extLst>
          </p:cNvPr>
          <p:cNvSpPr txBox="1"/>
          <p:nvPr/>
        </p:nvSpPr>
        <p:spPr>
          <a:xfrm>
            <a:off x="1777460" y="2051134"/>
            <a:ext cx="3086373" cy="338554"/>
          </a:xfrm>
          <a:prstGeom prst="rect">
            <a:avLst/>
          </a:prstGeom>
          <a:noFill/>
        </p:spPr>
        <p:txBody>
          <a:bodyPr wrap="square" rtlCol="0">
            <a:spAutoFit/>
          </a:bodyPr>
          <a:lstStyle/>
          <a:p>
            <a:pPr algn="ctr" defTabSz="1219170">
              <a:buClr>
                <a:srgbClr val="000000"/>
              </a:buClr>
            </a:pPr>
            <a:r>
              <a:rPr lang="en-US" sz="1600" b="1" kern="0" dirty="0">
                <a:solidFill>
                  <a:srgbClr val="000000"/>
                </a:solidFill>
                <a:latin typeface="Calibri" panose="020F0502020204030204" pitchFamily="34" charset="0"/>
                <a:ea typeface="Calibri" panose="020F0502020204030204" pitchFamily="34" charset="0"/>
                <a:cs typeface="Arial" panose="020B0604020202020204" pitchFamily="34" charset="0"/>
                <a:sym typeface="Arial"/>
              </a:rPr>
              <a:t>Cost Savings Pop-up</a:t>
            </a:r>
            <a:endParaRPr lang="en-US" sz="1600" b="1" kern="0" dirty="0">
              <a:solidFill>
                <a:srgbClr val="000000"/>
              </a:solidFill>
              <a:latin typeface="Proxima Nova" panose="020B0604020202020204" charset="0"/>
              <a:cs typeface="Arial"/>
              <a:sym typeface="Arial"/>
            </a:endParaRPr>
          </a:p>
        </p:txBody>
      </p:sp>
      <p:pic>
        <p:nvPicPr>
          <p:cNvPr id="8" name="Picture 2" descr="Images of a webpage when navigating to opt-out and two pop-ups that may be displayed during the opt-out experience.">
            <a:extLst>
              <a:ext uri="{FF2B5EF4-FFF2-40B4-BE49-F238E27FC236}">
                <a16:creationId xmlns:a16="http://schemas.microsoft.com/office/drawing/2014/main" id="{13C8E42D-D23D-2521-CBCA-759FF23E74D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6541" y="2486084"/>
            <a:ext cx="5156913" cy="38147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34BE87-C312-4EC6-1715-155CF5DC9086}"/>
              </a:ext>
            </a:extLst>
          </p:cNvPr>
          <p:cNvSpPr txBox="1"/>
          <p:nvPr/>
        </p:nvSpPr>
        <p:spPr>
          <a:xfrm>
            <a:off x="7274332" y="2051134"/>
            <a:ext cx="3086373" cy="338554"/>
          </a:xfrm>
          <a:prstGeom prst="rect">
            <a:avLst/>
          </a:prstGeom>
          <a:noFill/>
        </p:spPr>
        <p:txBody>
          <a:bodyPr wrap="square" rtlCol="0">
            <a:spAutoFit/>
          </a:bodyPr>
          <a:lstStyle/>
          <a:p>
            <a:pPr algn="ctr" defTabSz="1219170">
              <a:buClr>
                <a:srgbClr val="000000"/>
              </a:buClr>
            </a:pPr>
            <a:r>
              <a:rPr lang="en-US" sz="1600" b="1" kern="0" dirty="0">
                <a:solidFill>
                  <a:srgbClr val="000000"/>
                </a:solidFill>
                <a:latin typeface="Calibri" panose="020F0502020204030204" pitchFamily="34" charset="0"/>
                <a:ea typeface="Calibri" panose="020F0502020204030204" pitchFamily="34" charset="0"/>
                <a:cs typeface="Arial" panose="020B0604020202020204" pitchFamily="34" charset="0"/>
                <a:sym typeface="Arial"/>
              </a:rPr>
              <a:t>Time Savings Pop-up</a:t>
            </a:r>
            <a:endParaRPr lang="en-US" sz="1600" b="1" kern="0" dirty="0">
              <a:solidFill>
                <a:srgbClr val="000000"/>
              </a:solidFill>
              <a:latin typeface="Proxima Nova" panose="020B0604020202020204" charset="0"/>
              <a:cs typeface="Arial"/>
              <a:sym typeface="Arial"/>
            </a:endParaRPr>
          </a:p>
        </p:txBody>
      </p:sp>
      <p:pic>
        <p:nvPicPr>
          <p:cNvPr id="10" name="Picture 2" descr="Images of a webpage when navigating to opt-out and two pop-ups that may be displayed during the opt-out experience.">
            <a:extLst>
              <a:ext uri="{FF2B5EF4-FFF2-40B4-BE49-F238E27FC236}">
                <a16:creationId xmlns:a16="http://schemas.microsoft.com/office/drawing/2014/main" id="{1886298B-7EE4-02CE-9933-EB1BC8155DE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11333" y="2677435"/>
            <a:ext cx="5612369" cy="3623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388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E85EBED-7F8E-F9DC-4745-6C4334F43F14}"/>
              </a:ext>
            </a:extLst>
          </p:cNvPr>
          <p:cNvSpPr txBox="1">
            <a:spLocks noGrp="1"/>
          </p:cNvSpPr>
          <p:nvPr>
            <p:ph type="title" idx="4294967295"/>
          </p:nvPr>
        </p:nvSpPr>
        <p:spPr>
          <a:xfrm>
            <a:off x="386595" y="67390"/>
            <a:ext cx="11805404" cy="489788"/>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prstClr val="black"/>
              </a:buClr>
              <a:buSzPts val="2800"/>
              <a:buFont typeface="Arial"/>
              <a:buNone/>
              <a:tabLst/>
              <a:defRPr/>
            </a:pPr>
            <a:r>
              <a:rPr kumimoji="0" lang="en-US" sz="3200" b="1" i="0" u="none" strike="noStrike" kern="0" cap="none" spc="0" normalizeH="0" baseline="0" noProof="0" dirty="0">
                <a:ln>
                  <a:noFill/>
                </a:ln>
                <a:solidFill>
                  <a:prstClr val="white">
                    <a:lumMod val="95000"/>
                  </a:prstClr>
                </a:solidFill>
                <a:effectLst/>
                <a:uLnTx/>
                <a:uFillTx/>
                <a:latin typeface="Proxima Nova Extrabold" panose="020B0604020202020204" charset="0"/>
                <a:ea typeface="Arial"/>
                <a:cs typeface="Proxima Nova Extrabold" panose="020B0604020202020204" charset="0"/>
                <a:sym typeface="Arial"/>
              </a:rPr>
              <a:t>OPT-OUT STUDENT EXPERIENCE – CONFIRMATION</a:t>
            </a:r>
          </a:p>
        </p:txBody>
      </p:sp>
      <p:sp>
        <p:nvSpPr>
          <p:cNvPr id="6" name="TextBox 5">
            <a:extLst>
              <a:ext uri="{FF2B5EF4-FFF2-40B4-BE49-F238E27FC236}">
                <a16:creationId xmlns:a16="http://schemas.microsoft.com/office/drawing/2014/main" id="{E259E5B0-2514-B03A-3D51-BF97EDFC2068}"/>
              </a:ext>
            </a:extLst>
          </p:cNvPr>
          <p:cNvSpPr txBox="1"/>
          <p:nvPr/>
        </p:nvSpPr>
        <p:spPr>
          <a:xfrm>
            <a:off x="55400" y="1020693"/>
            <a:ext cx="11360800" cy="607539"/>
          </a:xfrm>
          <a:prstGeom prst="rect">
            <a:avLst/>
          </a:prstGeom>
          <a:noFill/>
        </p:spPr>
        <p:txBody>
          <a:bodyPr wrap="square">
            <a:spAutoFit/>
          </a:bodyPr>
          <a:lstStyle/>
          <a:p>
            <a:pPr marL="914354" defTabSz="1219170">
              <a:lnSpc>
                <a:spcPct val="107000"/>
              </a:lnSpc>
              <a:buClr>
                <a:srgbClr val="000000"/>
              </a:buClr>
            </a:pPr>
            <a:r>
              <a:rPr lang="en-US" sz="16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After selection Opt-Out students receive a confirmation of their opt out and are redirected to the bookstore website to purchase their course materials for the term.</a:t>
            </a:r>
          </a:p>
        </p:txBody>
      </p:sp>
      <p:pic>
        <p:nvPicPr>
          <p:cNvPr id="5" name="Picture 4" descr="Image of text that say &quot;Thank you! You have Successfully opted out of First Day Complete for Fall-Winter. You can still save by purchasing your course materials, supplies, and official branded merchandise from the Official Bookstore. Visit Bookstore button.">
            <a:extLst>
              <a:ext uri="{FF2B5EF4-FFF2-40B4-BE49-F238E27FC236}">
                <a16:creationId xmlns:a16="http://schemas.microsoft.com/office/drawing/2014/main" id="{20BCBA68-7ADC-4C39-F1AA-149B91720194}"/>
              </a:ext>
            </a:extLst>
          </p:cNvPr>
          <p:cNvPicPr>
            <a:picLocks noChangeAspect="1"/>
          </p:cNvPicPr>
          <p:nvPr/>
        </p:nvPicPr>
        <p:blipFill>
          <a:blip r:embed="rId3"/>
          <a:stretch>
            <a:fillRect/>
          </a:stretch>
        </p:blipFill>
        <p:spPr>
          <a:xfrm>
            <a:off x="1998222" y="2045205"/>
            <a:ext cx="8195557" cy="3600699"/>
          </a:xfrm>
          <a:prstGeom prst="rect">
            <a:avLst/>
          </a:prstGeom>
        </p:spPr>
      </p:pic>
    </p:spTree>
    <p:extLst>
      <p:ext uri="{BB962C8B-B14F-4D97-AF65-F5344CB8AC3E}">
        <p14:creationId xmlns:p14="http://schemas.microsoft.com/office/powerpoint/2010/main" val="363543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D9E0B-EE3F-2DD5-2A68-36272C33B9BF}"/>
              </a:ext>
            </a:extLst>
          </p:cNvPr>
          <p:cNvSpPr txBox="1">
            <a:spLocks noGrp="1"/>
          </p:cNvSpPr>
          <p:nvPr>
            <p:ph type="title" idx="4294967295"/>
          </p:nvPr>
        </p:nvSpPr>
        <p:spPr>
          <a:xfrm>
            <a:off x="386595" y="67389"/>
            <a:ext cx="11701120" cy="696267"/>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prstClr val="black"/>
              </a:buClr>
              <a:buSzPts val="2800"/>
              <a:buFont typeface="Arial"/>
              <a:buNone/>
              <a:tabLst/>
              <a:defRPr/>
            </a:pPr>
            <a:r>
              <a:rPr kumimoji="0" lang="en-US" sz="2933" b="1" i="0" u="none" strike="noStrike" kern="0" cap="none" spc="0" normalizeH="0" baseline="0" noProof="0" dirty="0">
                <a:ln>
                  <a:noFill/>
                </a:ln>
                <a:solidFill>
                  <a:prstClr val="white">
                    <a:lumMod val="95000"/>
                  </a:prstClr>
                </a:solidFill>
                <a:effectLst/>
                <a:uLnTx/>
                <a:uFillTx/>
                <a:latin typeface="Proxima Nova Extrabold" panose="020B0604020202020204" charset="0"/>
                <a:ea typeface="Arial"/>
                <a:cs typeface="Proxima Nova Extrabold" panose="020B0604020202020204" charset="0"/>
                <a:sym typeface="Arial"/>
              </a:rPr>
              <a:t>OPT-OUT STUDENT EXPERIENCE – EMAIL </a:t>
            </a:r>
            <a:r>
              <a:rPr kumimoji="0" lang="en-US" sz="3200" b="1" i="0" u="none" strike="noStrike" kern="0" cap="none" spc="0" normalizeH="0" baseline="0" noProof="0" dirty="0">
                <a:ln>
                  <a:noFill/>
                </a:ln>
                <a:solidFill>
                  <a:prstClr val="white">
                    <a:lumMod val="95000"/>
                  </a:prstClr>
                </a:solidFill>
                <a:effectLst/>
                <a:uLnTx/>
                <a:uFillTx/>
                <a:latin typeface="Proxima Nova Extrabold" panose="020B0604020202020204" charset="0"/>
                <a:ea typeface="Arial"/>
                <a:cs typeface="Proxima Nova Extrabold" panose="020B0604020202020204" charset="0"/>
                <a:sym typeface="Arial"/>
              </a:rPr>
              <a:t>NOTIFICATIONS </a:t>
            </a:r>
          </a:p>
        </p:txBody>
      </p:sp>
      <p:sp>
        <p:nvSpPr>
          <p:cNvPr id="9" name="TextBox 8">
            <a:extLst>
              <a:ext uri="{FF2B5EF4-FFF2-40B4-BE49-F238E27FC236}">
                <a16:creationId xmlns:a16="http://schemas.microsoft.com/office/drawing/2014/main" id="{624253BA-061D-4053-9D10-F6151BFE4B59}"/>
              </a:ext>
            </a:extLst>
          </p:cNvPr>
          <p:cNvSpPr txBox="1"/>
          <p:nvPr/>
        </p:nvSpPr>
        <p:spPr>
          <a:xfrm>
            <a:off x="2316720" y="969484"/>
            <a:ext cx="3086373" cy="307777"/>
          </a:xfrm>
          <a:prstGeom prst="rect">
            <a:avLst/>
          </a:prstGeom>
          <a:noFill/>
        </p:spPr>
        <p:txBody>
          <a:bodyPr wrap="square" rtlCol="0">
            <a:spAutoFit/>
          </a:bodyPr>
          <a:lstStyle/>
          <a:p>
            <a:pPr defTabSz="1219170">
              <a:buClr>
                <a:srgbClr val="000000"/>
              </a:buClr>
            </a:pPr>
            <a:r>
              <a:rPr lang="en-US" sz="1400" b="1" kern="0">
                <a:solidFill>
                  <a:prstClr val="black"/>
                </a:solidFill>
                <a:latin typeface="Proxima Nova" panose="020B0604020202020204" charset="0"/>
                <a:cs typeface="Arial"/>
                <a:sym typeface="Arial"/>
              </a:rPr>
              <a:t>Opt-Out Confirmation Email</a:t>
            </a:r>
          </a:p>
        </p:txBody>
      </p:sp>
      <p:sp>
        <p:nvSpPr>
          <p:cNvPr id="18" name="TextBox 17">
            <a:extLst>
              <a:ext uri="{FF2B5EF4-FFF2-40B4-BE49-F238E27FC236}">
                <a16:creationId xmlns:a16="http://schemas.microsoft.com/office/drawing/2014/main" id="{929A51C1-C621-4420-BAD8-D7E4EE42DA4C}"/>
              </a:ext>
            </a:extLst>
          </p:cNvPr>
          <p:cNvSpPr txBox="1"/>
          <p:nvPr/>
        </p:nvSpPr>
        <p:spPr>
          <a:xfrm>
            <a:off x="2316719" y="1284304"/>
            <a:ext cx="3317728" cy="297454"/>
          </a:xfrm>
          <a:prstGeom prst="rect">
            <a:avLst/>
          </a:prstGeom>
          <a:noFill/>
        </p:spPr>
        <p:txBody>
          <a:bodyPr wrap="square" rtlCol="0">
            <a:spAutoFit/>
          </a:bodyPr>
          <a:lstStyle/>
          <a:p>
            <a:pPr defTabSz="1219170">
              <a:buClr>
                <a:srgbClr val="000000"/>
              </a:buClr>
            </a:pPr>
            <a:r>
              <a:rPr lang="en-US" sz="1333" kern="0" dirty="0">
                <a:solidFill>
                  <a:srgbClr val="000000"/>
                </a:solidFill>
                <a:latin typeface="Proxima Nova" panose="020B0604020202020204" charset="0"/>
                <a:cs typeface="Arial"/>
                <a:sym typeface="Arial"/>
              </a:rPr>
              <a:t>Sent immediately after student Opt-Out</a:t>
            </a:r>
          </a:p>
        </p:txBody>
      </p:sp>
      <p:pic>
        <p:nvPicPr>
          <p:cNvPr id="4" name="Picture 3" descr="Opt-out confirmation email.">
            <a:extLst>
              <a:ext uri="{FF2B5EF4-FFF2-40B4-BE49-F238E27FC236}">
                <a16:creationId xmlns:a16="http://schemas.microsoft.com/office/drawing/2014/main" id="{1E49756D-0313-4688-BDB6-5F5295D4BC2C}"/>
              </a:ext>
            </a:extLst>
          </p:cNvPr>
          <p:cNvPicPr>
            <a:picLocks noChangeAspect="1"/>
          </p:cNvPicPr>
          <p:nvPr/>
        </p:nvPicPr>
        <p:blipFill>
          <a:blip r:embed="rId2"/>
          <a:stretch>
            <a:fillRect/>
          </a:stretch>
        </p:blipFill>
        <p:spPr>
          <a:xfrm>
            <a:off x="2294676" y="1884197"/>
            <a:ext cx="3317728" cy="4877041"/>
          </a:xfrm>
          <a:prstGeom prst="rect">
            <a:avLst/>
          </a:prstGeom>
        </p:spPr>
      </p:pic>
      <p:sp>
        <p:nvSpPr>
          <p:cNvPr id="31" name="Content Placeholder 4">
            <a:extLst>
              <a:ext uri="{FF2B5EF4-FFF2-40B4-BE49-F238E27FC236}">
                <a16:creationId xmlns:a16="http://schemas.microsoft.com/office/drawing/2014/main" id="{C74A3B09-F5CC-4C6C-B7EC-A1CAE80BD2EC}"/>
              </a:ext>
            </a:extLst>
          </p:cNvPr>
          <p:cNvSpPr txBox="1">
            <a:spLocks/>
          </p:cNvSpPr>
          <p:nvPr/>
        </p:nvSpPr>
        <p:spPr>
          <a:xfrm>
            <a:off x="169037" y="2445777"/>
            <a:ext cx="2254859" cy="746715"/>
          </a:xfrm>
          <a:prstGeom prst="rect">
            <a:avLst/>
          </a:prstGeom>
          <a:solidFill>
            <a:srgbClr val="0070C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spcBef>
                <a:spcPts val="1333"/>
              </a:spcBef>
              <a:buClr>
                <a:srgbClr val="000000"/>
              </a:buClr>
              <a:buNone/>
            </a:pPr>
            <a:r>
              <a:rPr lang="en-US" sz="1333" b="1" dirty="0">
                <a:solidFill>
                  <a:prstClr val="white"/>
                </a:solidFill>
                <a:latin typeface="Calibri" panose="020F0502020204030204"/>
                <a:sym typeface="Arial"/>
              </a:rPr>
              <a:t>Includes details of student’s new status, Date of </a:t>
            </a:r>
            <a:r>
              <a:rPr lang="en-US" sz="1333" b="1" dirty="0">
                <a:solidFill>
                  <a:prstClr val="white"/>
                </a:solidFill>
                <a:latin typeface="Proxima Nova" panose="020B0604020202020204" charset="0"/>
                <a:sym typeface="Arial"/>
              </a:rPr>
              <a:t>Opt-Out</a:t>
            </a:r>
            <a:r>
              <a:rPr lang="en-US" sz="1333" b="1" dirty="0">
                <a:solidFill>
                  <a:prstClr val="white"/>
                </a:solidFill>
                <a:latin typeface="Calibri" panose="020F0502020204030204"/>
                <a:sym typeface="Arial"/>
              </a:rPr>
              <a:t> and term</a:t>
            </a:r>
          </a:p>
        </p:txBody>
      </p:sp>
      <p:sp>
        <p:nvSpPr>
          <p:cNvPr id="15" name="Content Placeholder 4">
            <a:extLst>
              <a:ext uri="{FF2B5EF4-FFF2-40B4-BE49-F238E27FC236}">
                <a16:creationId xmlns:a16="http://schemas.microsoft.com/office/drawing/2014/main" id="{3335C88B-D63F-43A4-ADB6-508E64399C58}"/>
              </a:ext>
            </a:extLst>
          </p:cNvPr>
          <p:cNvSpPr txBox="1">
            <a:spLocks/>
          </p:cNvSpPr>
          <p:nvPr/>
        </p:nvSpPr>
        <p:spPr>
          <a:xfrm>
            <a:off x="147005" y="4069684"/>
            <a:ext cx="1560795" cy="624419"/>
          </a:xfrm>
          <a:prstGeom prst="rect">
            <a:avLst/>
          </a:prstGeom>
          <a:solidFill>
            <a:srgbClr val="0070C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spcBef>
                <a:spcPts val="1333"/>
              </a:spcBef>
              <a:buClr>
                <a:srgbClr val="000000"/>
              </a:buClr>
              <a:buNone/>
            </a:pPr>
            <a:r>
              <a:rPr lang="en-US" sz="1400" b="1">
                <a:solidFill>
                  <a:prstClr val="white"/>
                </a:solidFill>
                <a:latin typeface="Calibri" panose="020F0502020204030204"/>
                <a:sym typeface="Arial"/>
              </a:rPr>
              <a:t>Provides option to opt back in</a:t>
            </a:r>
          </a:p>
        </p:txBody>
      </p:sp>
      <p:cxnSp>
        <p:nvCxnSpPr>
          <p:cNvPr id="10" name="Straight Arrow Connector 9" descr="Arrow.">
            <a:extLst>
              <a:ext uri="{FF2B5EF4-FFF2-40B4-BE49-F238E27FC236}">
                <a16:creationId xmlns:a16="http://schemas.microsoft.com/office/drawing/2014/main" id="{FDB70FC2-5D15-43A3-BF26-9FE6AE3EFB1D}"/>
              </a:ext>
            </a:extLst>
          </p:cNvPr>
          <p:cNvCxnSpPr>
            <a:cxnSpLocks/>
          </p:cNvCxnSpPr>
          <p:nvPr/>
        </p:nvCxnSpPr>
        <p:spPr>
          <a:xfrm>
            <a:off x="1707800" y="4361440"/>
            <a:ext cx="716096"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3148E34-7582-44DA-9C92-FD90A10F3BA5}"/>
              </a:ext>
            </a:extLst>
          </p:cNvPr>
          <p:cNvSpPr txBox="1"/>
          <p:nvPr/>
        </p:nvSpPr>
        <p:spPr>
          <a:xfrm>
            <a:off x="6579599" y="958468"/>
            <a:ext cx="3086373" cy="307777"/>
          </a:xfrm>
          <a:prstGeom prst="rect">
            <a:avLst/>
          </a:prstGeom>
          <a:noFill/>
        </p:spPr>
        <p:txBody>
          <a:bodyPr wrap="square" rtlCol="0">
            <a:spAutoFit/>
          </a:bodyPr>
          <a:lstStyle/>
          <a:p>
            <a:pPr defTabSz="1219170">
              <a:buClr>
                <a:srgbClr val="000000"/>
              </a:buClr>
            </a:pPr>
            <a:r>
              <a:rPr lang="en-US" sz="1400" b="1" kern="0">
                <a:solidFill>
                  <a:prstClr val="black"/>
                </a:solidFill>
                <a:latin typeface="Proxima Nova" panose="020B0604020202020204" charset="0"/>
                <a:cs typeface="Arial"/>
                <a:sym typeface="Arial"/>
              </a:rPr>
              <a:t>Follow Up Email</a:t>
            </a:r>
          </a:p>
        </p:txBody>
      </p:sp>
      <p:sp>
        <p:nvSpPr>
          <p:cNvPr id="19" name="TextBox 18">
            <a:extLst>
              <a:ext uri="{FF2B5EF4-FFF2-40B4-BE49-F238E27FC236}">
                <a16:creationId xmlns:a16="http://schemas.microsoft.com/office/drawing/2014/main" id="{2A11DB5B-6D14-4DDC-B992-E98565EB42D5}"/>
              </a:ext>
            </a:extLst>
          </p:cNvPr>
          <p:cNvSpPr txBox="1"/>
          <p:nvPr/>
        </p:nvSpPr>
        <p:spPr>
          <a:xfrm>
            <a:off x="6579597" y="1234868"/>
            <a:ext cx="5096467" cy="707694"/>
          </a:xfrm>
          <a:prstGeom prst="rect">
            <a:avLst/>
          </a:prstGeom>
          <a:noFill/>
        </p:spPr>
        <p:txBody>
          <a:bodyPr wrap="square" rtlCol="0">
            <a:spAutoFit/>
          </a:bodyPr>
          <a:lstStyle/>
          <a:p>
            <a:pPr defTabSz="1219170">
              <a:buClr>
                <a:srgbClr val="000000"/>
              </a:buClr>
            </a:pPr>
            <a:r>
              <a:rPr lang="en-US" sz="1333" kern="0">
                <a:solidFill>
                  <a:srgbClr val="000000"/>
                </a:solidFill>
                <a:latin typeface="Proxima Nova" panose="020B0604020202020204" charset="0"/>
                <a:cs typeface="Arial"/>
                <a:sym typeface="Arial"/>
              </a:rPr>
              <a:t>Sent 3 days after student Opt-Out</a:t>
            </a:r>
          </a:p>
          <a:p>
            <a:pPr defTabSz="1219170">
              <a:buClr>
                <a:srgbClr val="000000"/>
              </a:buClr>
            </a:pPr>
            <a:r>
              <a:rPr lang="en-US" sz="1333" kern="0">
                <a:solidFill>
                  <a:srgbClr val="000000"/>
                </a:solidFill>
                <a:latin typeface="Proxima Nova" panose="020B0604020202020204" charset="0"/>
                <a:cs typeface="Arial"/>
                <a:sym typeface="Arial"/>
              </a:rPr>
              <a:t>(If Opt-out/Opt-in period has elapsed, this email will not be sent)</a:t>
            </a:r>
          </a:p>
          <a:p>
            <a:pPr defTabSz="1219170">
              <a:buClr>
                <a:srgbClr val="000000"/>
              </a:buClr>
            </a:pPr>
            <a:endParaRPr lang="en-US" sz="1333" kern="0">
              <a:solidFill>
                <a:srgbClr val="000000"/>
              </a:solidFill>
              <a:latin typeface="Proxima Nova" panose="020B0604020202020204" charset="0"/>
              <a:cs typeface="Arial"/>
              <a:sym typeface="Arial"/>
            </a:endParaRPr>
          </a:p>
        </p:txBody>
      </p:sp>
      <p:pic>
        <p:nvPicPr>
          <p:cNvPr id="5" name="Picture 4" descr="Opt-out follow up email.">
            <a:extLst>
              <a:ext uri="{FF2B5EF4-FFF2-40B4-BE49-F238E27FC236}">
                <a16:creationId xmlns:a16="http://schemas.microsoft.com/office/drawing/2014/main" id="{94EF5234-82E1-46DF-91C3-46B9E11508BA}"/>
              </a:ext>
            </a:extLst>
          </p:cNvPr>
          <p:cNvPicPr>
            <a:picLocks noChangeAspect="1"/>
          </p:cNvPicPr>
          <p:nvPr/>
        </p:nvPicPr>
        <p:blipFill>
          <a:blip r:embed="rId3"/>
          <a:stretch>
            <a:fillRect/>
          </a:stretch>
        </p:blipFill>
        <p:spPr>
          <a:xfrm>
            <a:off x="6579599" y="1828922"/>
            <a:ext cx="2999939" cy="4932316"/>
          </a:xfrm>
          <a:prstGeom prst="rect">
            <a:avLst/>
          </a:prstGeom>
        </p:spPr>
      </p:pic>
      <p:sp>
        <p:nvSpPr>
          <p:cNvPr id="20" name="Content Placeholder 4">
            <a:extLst>
              <a:ext uri="{FF2B5EF4-FFF2-40B4-BE49-F238E27FC236}">
                <a16:creationId xmlns:a16="http://schemas.microsoft.com/office/drawing/2014/main" id="{FA4E0CCA-4CDE-47BA-A9E0-BB49E04D36B8}"/>
              </a:ext>
            </a:extLst>
          </p:cNvPr>
          <p:cNvSpPr txBox="1">
            <a:spLocks/>
          </p:cNvSpPr>
          <p:nvPr/>
        </p:nvSpPr>
        <p:spPr>
          <a:xfrm>
            <a:off x="9665972" y="2166717"/>
            <a:ext cx="2284029" cy="679388"/>
          </a:xfrm>
          <a:prstGeom prst="rect">
            <a:avLst/>
          </a:prstGeom>
          <a:solidFill>
            <a:srgbClr val="0070C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spcBef>
                <a:spcPts val="1333"/>
              </a:spcBef>
              <a:buClr>
                <a:srgbClr val="000000"/>
              </a:buClr>
              <a:buNone/>
            </a:pPr>
            <a:r>
              <a:rPr lang="en-US" sz="1400" b="1">
                <a:solidFill>
                  <a:prstClr val="white"/>
                </a:solidFill>
                <a:latin typeface="Calibri" panose="020F0502020204030204"/>
                <a:sym typeface="Arial"/>
              </a:rPr>
              <a:t>Reminder of Opt-Out status and benefits of the program </a:t>
            </a:r>
          </a:p>
          <a:p>
            <a:pPr marL="304792" indent="-304792" defTabSz="1219170">
              <a:spcBef>
                <a:spcPts val="1333"/>
              </a:spcBef>
              <a:buClr>
                <a:srgbClr val="000000"/>
              </a:buClr>
            </a:pPr>
            <a:endParaRPr lang="en-US" sz="1400" b="1">
              <a:solidFill>
                <a:srgbClr val="4472C4"/>
              </a:solidFill>
              <a:latin typeface="Calibri" panose="020F0502020204030204"/>
              <a:sym typeface="Arial"/>
            </a:endParaRPr>
          </a:p>
        </p:txBody>
      </p:sp>
      <p:sp>
        <p:nvSpPr>
          <p:cNvPr id="8" name="Content Placeholder 4">
            <a:extLst>
              <a:ext uri="{FF2B5EF4-FFF2-40B4-BE49-F238E27FC236}">
                <a16:creationId xmlns:a16="http://schemas.microsoft.com/office/drawing/2014/main" id="{0CB98F40-C882-4465-8D61-E04CDE9B17E8}"/>
              </a:ext>
            </a:extLst>
          </p:cNvPr>
          <p:cNvSpPr txBox="1">
            <a:spLocks/>
          </p:cNvSpPr>
          <p:nvPr/>
        </p:nvSpPr>
        <p:spPr>
          <a:xfrm>
            <a:off x="9665973" y="3051933"/>
            <a:ext cx="2421743" cy="437633"/>
          </a:xfrm>
          <a:prstGeom prst="rect">
            <a:avLst/>
          </a:prstGeom>
          <a:solidFill>
            <a:srgbClr val="0070C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spcBef>
                <a:spcPts val="1333"/>
              </a:spcBef>
              <a:buClr>
                <a:srgbClr val="000000"/>
              </a:buClr>
              <a:buNone/>
            </a:pPr>
            <a:r>
              <a:rPr lang="en-US" sz="1400" b="1">
                <a:solidFill>
                  <a:prstClr val="white"/>
                </a:solidFill>
                <a:latin typeface="Calibri" panose="020F0502020204030204"/>
                <a:sym typeface="Arial"/>
              </a:rPr>
              <a:t>Provides option to opt back in </a:t>
            </a:r>
          </a:p>
        </p:txBody>
      </p:sp>
      <p:cxnSp>
        <p:nvCxnSpPr>
          <p:cNvPr id="13" name="Straight Arrow Connector 12" descr="Arrow.">
            <a:extLst>
              <a:ext uri="{FF2B5EF4-FFF2-40B4-BE49-F238E27FC236}">
                <a16:creationId xmlns:a16="http://schemas.microsoft.com/office/drawing/2014/main" id="{84AF4A8B-8677-4B1E-96AE-C92694C1A87C}"/>
              </a:ext>
            </a:extLst>
          </p:cNvPr>
          <p:cNvCxnSpPr>
            <a:cxnSpLocks/>
          </p:cNvCxnSpPr>
          <p:nvPr/>
        </p:nvCxnSpPr>
        <p:spPr>
          <a:xfrm flipH="1">
            <a:off x="9160897" y="3223171"/>
            <a:ext cx="648291"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26736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TotalTime>
  <Words>218</Words>
  <Application>Microsoft Office PowerPoint</Application>
  <PresentationFormat>Widescreen</PresentationFormat>
  <Paragraphs>28</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vt:lpstr>
      <vt:lpstr>Arial</vt:lpstr>
      <vt:lpstr>Calibri</vt:lpstr>
      <vt:lpstr>Proxima Nova</vt:lpstr>
      <vt:lpstr>Proxima Nova Extrabold</vt:lpstr>
      <vt:lpstr>1_Office Theme</vt:lpstr>
      <vt:lpstr>OPT-OUT STUDENT EXPERIENCE </vt:lpstr>
      <vt:lpstr>OPT-OUT EXPERIENCE</vt:lpstr>
      <vt:lpstr>OPT-OUT STUDENT EXPERIENCE – COST COMPARISON </vt:lpstr>
      <vt:lpstr>OPT-OUT STUDENT EXPERIENCE – CONFIRMATION</vt:lpstr>
      <vt:lpstr>OPT-OUT STUDENT EXPERIENCE – EMAIL NOTIFICATIONS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 Scoggins</dc:creator>
  <cp:lastModifiedBy>Crull, Kimber</cp:lastModifiedBy>
  <cp:revision>3</cp:revision>
  <dcterms:created xsi:type="dcterms:W3CDTF">2024-10-03T14:12:19Z</dcterms:created>
  <dcterms:modified xsi:type="dcterms:W3CDTF">2025-07-28T13:50:16Z</dcterms:modified>
</cp:coreProperties>
</file>